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embeddedFontLst>
    <p:embeddedFont>
      <p:font typeface="Amatic SC" pitchFamily="2" charset="-79"/>
      <p:regular r:id="rId21"/>
      <p:bold r:id="rId22"/>
    </p:embeddedFont>
    <p:embeddedFont>
      <p:font typeface="Source Code Pro" panose="020B0509030403020204" pitchFamily="49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0"/>
    <p:restoredTop sz="94655"/>
  </p:normalViewPr>
  <p:slideViewPr>
    <p:cSldViewPr snapToGrid="0" snapToObjects="1">
      <p:cViewPr varScale="1">
        <p:scale>
          <a:sx n="125" d="100"/>
          <a:sy n="125" d="100"/>
        </p:scale>
        <p:origin x="9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4e1305c6a4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4e1305c6a4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4e1305c6a4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4e1305c6a4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4e1305c6a4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4e1305c6a4_0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4e1305c6a4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4e1305c6a4_0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4e1305c6a4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4e1305c6a4_0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4e1305c6a4_0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4e1305c6a4_0_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4e1305c6a4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4e1305c6a4_0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4e1305c6a4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4e1305c6a4_0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4e1305c6a4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4e1305c6a4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4e1305c6a4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4e1305c6a4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4e1305c6a4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4e1305c6a4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4e1305c6a4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4e1305c6a4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4e1305c6a4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4e1305c6a4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4e1305c6a4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4e1305c6a4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4e1305c6a4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4e1305c6a4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4e1305c6a4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4e1305c6a4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4e1305c6a4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4e1305c6a4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each-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Estar</a:t>
            </a:r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61950" algn="ctr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Estar is used to talk about how you feel and to say where people, places, and things are located.</a:t>
            </a:r>
            <a:endParaRPr/>
          </a:p>
          <a:p>
            <a:pPr marL="457200" lvl="0" indent="-361950" algn="ctr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Estar is also used with adjectives to talk about certain emotional and physical conditions.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 Mi padre _______    ________.</a:t>
            </a:r>
            <a:endParaRPr/>
          </a:p>
        </p:txBody>
      </p:sp>
      <p:sp>
        <p:nvSpPr>
          <p:cNvPr id="113" name="Google Shape;113;p22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14" name="Google Shape;11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8300" y="1246250"/>
            <a:ext cx="3859150" cy="385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4. Ella  _____     _________     __   él.</a:t>
            </a:r>
            <a:endParaRPr/>
          </a:p>
        </p:txBody>
      </p:sp>
      <p:sp>
        <p:nvSpPr>
          <p:cNvPr id="120" name="Google Shape;120;p23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21" name="Google Shape;12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4625" y="1093850"/>
            <a:ext cx="6174250" cy="410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5. El baño  _________     __________.</a:t>
            </a:r>
            <a:endParaRPr/>
          </a:p>
        </p:txBody>
      </p:sp>
      <p:sp>
        <p:nvSpPr>
          <p:cNvPr id="127" name="Google Shape;127;p2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28" name="Google Shape;12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000" y="1322450"/>
            <a:ext cx="7527800" cy="376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6. La cocina  _________    __________.</a:t>
            </a:r>
            <a:endParaRPr/>
          </a:p>
        </p:txBody>
      </p:sp>
      <p:sp>
        <p:nvSpPr>
          <p:cNvPr id="134" name="Google Shape;134;p2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5" name="Google Shape;13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6299" y="1169200"/>
            <a:ext cx="6187049" cy="412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6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7. El niño  _________    __________.</a:t>
            </a:r>
            <a:endParaRPr/>
          </a:p>
        </p:txBody>
      </p:sp>
      <p:sp>
        <p:nvSpPr>
          <p:cNvPr id="141" name="Google Shape;141;p26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42" name="Google Shape;14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3267" y="1170050"/>
            <a:ext cx="5399534" cy="4049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7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8.</a:t>
            </a:r>
            <a:endParaRPr/>
          </a:p>
        </p:txBody>
      </p:sp>
      <p:sp>
        <p:nvSpPr>
          <p:cNvPr id="148" name="Google Shape;148;p27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49" name="Google Shape;14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468" y="538180"/>
            <a:ext cx="5644031" cy="376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8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9.</a:t>
            </a:r>
            <a:endParaRPr/>
          </a:p>
        </p:txBody>
      </p:sp>
      <p:sp>
        <p:nvSpPr>
          <p:cNvPr id="155" name="Google Shape;155;p28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56" name="Google Shape;15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8250" y="714375"/>
            <a:ext cx="6667500" cy="417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10.</a:t>
            </a:r>
            <a:endParaRPr/>
          </a:p>
        </p:txBody>
      </p:sp>
      <p:sp>
        <p:nvSpPr>
          <p:cNvPr id="162" name="Google Shape;162;p29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63" name="Google Shape;16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2500" y="161925"/>
            <a:ext cx="7239000" cy="481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0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11. La tienda (the store)</a:t>
            </a:r>
            <a:endParaRPr/>
          </a:p>
        </p:txBody>
      </p:sp>
      <p:sp>
        <p:nvSpPr>
          <p:cNvPr id="169" name="Google Shape;169;p30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70" name="Google Shape;1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7067" y="1093850"/>
            <a:ext cx="5399532" cy="4049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7484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you conjugate estar?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Remember!:</a:t>
            </a:r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/>
              <a:t>In Spanish, the forms of adjectives agree in </a:t>
            </a:r>
            <a:r>
              <a:rPr lang="en" sz="2400" b="1"/>
              <a:t>gender </a:t>
            </a:r>
            <a:r>
              <a:rPr lang="en" sz="2400"/>
              <a:t>and/or </a:t>
            </a:r>
            <a:r>
              <a:rPr lang="en" sz="2400" b="1"/>
              <a:t>number </a:t>
            </a:r>
            <a:r>
              <a:rPr lang="en" sz="2400"/>
              <a:t>with the nouns or pronouns they describe.</a:t>
            </a:r>
            <a:endParaRPr sz="2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95300" algn="l" rtl="0">
              <a:spcBef>
                <a:spcPts val="0"/>
              </a:spcBef>
              <a:spcAft>
                <a:spcPts val="0"/>
              </a:spcAft>
              <a:buSzPts val="4200"/>
              <a:buChar char="❖"/>
            </a:pPr>
            <a:r>
              <a:rPr lang="en"/>
              <a:t>Use estar with adjectives to describe the </a:t>
            </a:r>
            <a:r>
              <a:rPr lang="en" u="sng"/>
              <a:t>physical condition</a:t>
            </a:r>
            <a:r>
              <a:rPr lang="en"/>
              <a:t> of places and things.</a:t>
            </a:r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>
            <a:off x="311700" y="1927650"/>
            <a:ext cx="8520600" cy="26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La habitación </a:t>
            </a:r>
            <a:r>
              <a:rPr lang="en" sz="2400" b="1"/>
              <a:t>está </a:t>
            </a:r>
            <a:r>
              <a:rPr lang="en" sz="2400"/>
              <a:t>sucia.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i="1"/>
              <a:t>The room is dirty.</a:t>
            </a:r>
            <a:endParaRPr sz="2400" i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El hotel </a:t>
            </a:r>
            <a:r>
              <a:rPr lang="en" sz="2400" b="1"/>
              <a:t>está </a:t>
            </a:r>
            <a:r>
              <a:rPr lang="en" sz="2400"/>
              <a:t>cerrado.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 i="1"/>
              <a:t>The hotel is closed.</a:t>
            </a:r>
            <a:endParaRPr sz="2400" i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95300" algn="l" rtl="0">
              <a:spcBef>
                <a:spcPts val="0"/>
              </a:spcBef>
              <a:spcAft>
                <a:spcPts val="0"/>
              </a:spcAft>
              <a:buSzPts val="4200"/>
              <a:buChar char="❖"/>
            </a:pPr>
            <a:r>
              <a:rPr lang="en"/>
              <a:t>Use estar with adjectives to describe how </a:t>
            </a:r>
            <a:r>
              <a:rPr lang="en" u="sng"/>
              <a:t>people feel</a:t>
            </a:r>
            <a:r>
              <a:rPr lang="en"/>
              <a:t> both </a:t>
            </a:r>
            <a:r>
              <a:rPr lang="en" u="sng"/>
              <a:t>mentally</a:t>
            </a:r>
            <a:r>
              <a:rPr lang="en"/>
              <a:t> and </a:t>
            </a:r>
            <a:r>
              <a:rPr lang="en" u="sng"/>
              <a:t>physically</a:t>
            </a:r>
            <a:r>
              <a:rPr lang="en"/>
              <a:t>.</a:t>
            </a:r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body" idx="1"/>
          </p:nvPr>
        </p:nvSpPr>
        <p:spPr>
          <a:xfrm>
            <a:off x="311700" y="2075925"/>
            <a:ext cx="8520600" cy="24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Yo estoy cansada.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i="1"/>
              <a:t>I’m tired.</a:t>
            </a:r>
            <a:endParaRPr sz="2400" i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¿Están listos para su viaje?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i="1"/>
              <a:t>Are they ready for their trip?</a:t>
            </a:r>
            <a:endParaRPr sz="2400" i="1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¡Attención!</a:t>
            </a:r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/>
              <a:t>Two important expressions with </a:t>
            </a:r>
            <a:r>
              <a:rPr lang="en" sz="2400" b="1"/>
              <a:t>estar </a:t>
            </a:r>
            <a:r>
              <a:rPr lang="en" sz="2400"/>
              <a:t>that you can use to talk about conditions and emotions are </a:t>
            </a:r>
            <a:r>
              <a:rPr lang="en" sz="2400" b="1"/>
              <a:t>estar de buen humor </a:t>
            </a:r>
            <a:r>
              <a:rPr lang="en" sz="2400"/>
              <a:t>(</a:t>
            </a:r>
            <a:r>
              <a:rPr lang="en" sz="2400" i="1"/>
              <a:t>to be in a good mood</a:t>
            </a:r>
            <a:r>
              <a:rPr lang="en" sz="2400"/>
              <a:t>) and </a:t>
            </a:r>
            <a:r>
              <a:rPr lang="en" sz="2400" b="1"/>
              <a:t>estar de mal humor </a:t>
            </a:r>
            <a:r>
              <a:rPr lang="en" sz="2400"/>
              <a:t>(</a:t>
            </a:r>
            <a:r>
              <a:rPr lang="en" sz="2400" i="1"/>
              <a:t>to be in a bad mood</a:t>
            </a:r>
            <a:r>
              <a:rPr lang="en" sz="2400"/>
              <a:t>).</a:t>
            </a:r>
            <a:endParaRPr sz="2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enamorado/a (de): in love (with)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preocupado/a (por): worried (about)</a:t>
            </a:r>
            <a:endParaRPr/>
          </a:p>
        </p:txBody>
      </p:sp>
      <p:sp>
        <p:nvSpPr>
          <p:cNvPr id="92" name="Google Shape;92;p19"/>
          <p:cNvSpPr txBox="1"/>
          <p:nvPr/>
        </p:nvSpPr>
        <p:spPr>
          <a:xfrm>
            <a:off x="428375" y="1285100"/>
            <a:ext cx="7727100" cy="9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Source Code Pro"/>
                <a:ea typeface="Source Code Pro"/>
                <a:cs typeface="Source Code Pro"/>
                <a:sym typeface="Source Code Pro"/>
              </a:rPr>
              <a:t>Javier está enamorado de Maribel.</a:t>
            </a:r>
            <a:endParaRPr sz="30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93" name="Google Shape;93;p19"/>
          <p:cNvSpPr txBox="1"/>
          <p:nvPr/>
        </p:nvSpPr>
        <p:spPr>
          <a:xfrm>
            <a:off x="609600" y="3097425"/>
            <a:ext cx="7381200" cy="9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Source Code Pro"/>
                <a:ea typeface="Source Code Pro"/>
                <a:cs typeface="Source Code Pro"/>
                <a:sym typeface="Source Code Pro"/>
              </a:rPr>
              <a:t>Estoy preocupada por el examen.</a:t>
            </a:r>
            <a:endParaRPr sz="30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95300" algn="l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</a:pPr>
            <a:r>
              <a:rPr lang="en"/>
              <a:t>Él + (estar) + (adjective).</a:t>
            </a:r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0" name="Google Shape;10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7250" y="1311350"/>
            <a:ext cx="3832149" cy="383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2. Ella     ________     __________.</a:t>
            </a:r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7" name="Google Shape;10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6900" y="1093850"/>
            <a:ext cx="3763900" cy="376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274</Words>
  <Application>Microsoft Macintosh PowerPoint</Application>
  <PresentationFormat>On-screen Show (16:9)</PresentationFormat>
  <Paragraphs>35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Amatic SC</vt:lpstr>
      <vt:lpstr>Arial</vt:lpstr>
      <vt:lpstr>Source Code Pro</vt:lpstr>
      <vt:lpstr>Beach Day</vt:lpstr>
      <vt:lpstr>Estar</vt:lpstr>
      <vt:lpstr>How do you conjugate estar?</vt:lpstr>
      <vt:lpstr>Remember!:</vt:lpstr>
      <vt:lpstr>Use estar with adjectives to describe the physical condition of places and things.</vt:lpstr>
      <vt:lpstr>Use estar with adjectives to describe how people feel both mentally and physically.</vt:lpstr>
      <vt:lpstr>¡Attención!</vt:lpstr>
      <vt:lpstr>enamorado/a (de): in love (with)   preocupado/a (por): worried (about)</vt:lpstr>
      <vt:lpstr>Él + (estar) + (adjective).</vt:lpstr>
      <vt:lpstr>2. Ella     ________     __________.</vt:lpstr>
      <vt:lpstr>3. Mi padre _______    ________.</vt:lpstr>
      <vt:lpstr>4. Ella  _____     _________     __   él.</vt:lpstr>
      <vt:lpstr>5. El baño  _________     __________.</vt:lpstr>
      <vt:lpstr>6. La cocina  _________    __________.</vt:lpstr>
      <vt:lpstr>7. El niño  _________    __________.</vt:lpstr>
      <vt:lpstr>8.</vt:lpstr>
      <vt:lpstr>9.</vt:lpstr>
      <vt:lpstr>10.</vt:lpstr>
      <vt:lpstr>11. La tienda (the store)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Estar</dc:title>
  <cp:lastModifiedBy>Samantha Muller</cp:lastModifiedBy>
  <cp:revision>1</cp:revision>
  <dcterms:modified xsi:type="dcterms:W3CDTF">2020-01-28T18:08:02Z</dcterms:modified>
</cp:coreProperties>
</file>