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55"/>
  </p:normalViewPr>
  <p:slideViewPr>
    <p:cSldViewPr snapToGrid="0">
      <p:cViewPr varScale="1">
        <p:scale>
          <a:sx n="125" d="100"/>
          <a:sy n="125" d="100"/>
        </p:scale>
        <p:origin x="992"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13fcff36e860a6f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13fcff36e860a6f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13fcff36e860a6f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313fcff36e860a6f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13fcff36e860a6f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313fcff36e860a6f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13fcff36e860a6f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13fcff36e860a6f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13fcff36e860a6f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13fcff36e860a6f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13fcff36e860a6f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13fcff36e860a6f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13fcff36e860a6f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13fcff36e860a6f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13fcff36e860a6f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13fcff36e860a6f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Verbs like gustar</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trike="sngStrik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Gustar: </a:t>
            </a:r>
            <a:r>
              <a:rPr lang="en" i="1"/>
              <a:t>to be pleasing to (someone)</a:t>
            </a:r>
            <a:endParaRPr i="1"/>
          </a:p>
        </p:txBody>
      </p:sp>
      <p:sp>
        <p:nvSpPr>
          <p:cNvPr id="62" name="Google Shape;62;p14"/>
          <p:cNvSpPr txBox="1"/>
          <p:nvPr/>
        </p:nvSpPr>
        <p:spPr>
          <a:xfrm>
            <a:off x="485775" y="930275"/>
            <a:ext cx="8520600" cy="341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	</a:t>
            </a:r>
            <a:r>
              <a:rPr lang="en" sz="1600" dirty="0"/>
              <a:t>me</a:t>
            </a:r>
            <a:r>
              <a:rPr lang="en" sz="1800" dirty="0"/>
              <a:t>		</a:t>
            </a:r>
            <a:r>
              <a:rPr lang="en" sz="2400" b="1" dirty="0"/>
              <a:t>me		</a:t>
            </a:r>
            <a:r>
              <a:rPr lang="en" sz="1600" dirty="0"/>
              <a:t>we</a:t>
            </a:r>
            <a:r>
              <a:rPr lang="en" sz="2400" b="1" dirty="0"/>
              <a:t>	</a:t>
            </a:r>
            <a:r>
              <a:rPr lang="en" sz="2400" b="1" dirty="0" err="1"/>
              <a:t>nos</a:t>
            </a:r>
            <a:endParaRPr sz="2400" b="1" dirty="0"/>
          </a:p>
          <a:p>
            <a:pPr marL="0" lvl="0" indent="0" algn="l" rtl="0">
              <a:spcBef>
                <a:spcPts val="0"/>
              </a:spcBef>
              <a:spcAft>
                <a:spcPts val="0"/>
              </a:spcAft>
              <a:buNone/>
            </a:pPr>
            <a:r>
              <a:rPr lang="en" sz="2400" b="1" dirty="0"/>
              <a:t>	</a:t>
            </a:r>
            <a:r>
              <a:rPr lang="en" sz="1600" dirty="0"/>
              <a:t>you (fam.)</a:t>
            </a:r>
            <a:r>
              <a:rPr lang="en" sz="2400" b="1" dirty="0"/>
              <a:t>	</a:t>
            </a:r>
            <a:r>
              <a:rPr lang="en" sz="2400" b="1" dirty="0" err="1"/>
              <a:t>te</a:t>
            </a:r>
            <a:r>
              <a:rPr lang="en" sz="2400" b="1" dirty="0"/>
              <a:t> 		</a:t>
            </a:r>
            <a:r>
              <a:rPr lang="en" sz="1600" dirty="0"/>
              <a:t>you all</a:t>
            </a:r>
            <a:r>
              <a:rPr lang="en" sz="2400" b="1" dirty="0"/>
              <a:t>	</a:t>
            </a:r>
            <a:r>
              <a:rPr lang="en" sz="2400" b="1" dirty="0" err="1"/>
              <a:t>os</a:t>
            </a:r>
            <a:endParaRPr lang="en" sz="2400" b="1" dirty="0"/>
          </a:p>
          <a:p>
            <a:pPr marL="0" lvl="0" indent="0" algn="l" rtl="0">
              <a:spcBef>
                <a:spcPts val="0"/>
              </a:spcBef>
              <a:spcAft>
                <a:spcPts val="0"/>
              </a:spcAft>
              <a:buNone/>
            </a:pPr>
            <a:r>
              <a:rPr lang="en" sz="2400" b="1" dirty="0"/>
              <a:t>	</a:t>
            </a:r>
            <a:r>
              <a:rPr lang="en" sz="1600" dirty="0"/>
              <a:t>he/she/you (form.)</a:t>
            </a:r>
            <a:r>
              <a:rPr lang="en" sz="2400" b="1" dirty="0"/>
              <a:t>	le 	   </a:t>
            </a:r>
            <a:r>
              <a:rPr lang="en" sz="1600" dirty="0"/>
              <a:t>they/ all of you</a:t>
            </a:r>
            <a:r>
              <a:rPr lang="en" sz="2400" b="1" dirty="0"/>
              <a:t>	les</a:t>
            </a:r>
            <a:endParaRPr sz="2400" b="1" dirty="0"/>
          </a:p>
          <a:p>
            <a:pPr marL="0" lvl="0" indent="0" algn="l" rtl="0">
              <a:spcBef>
                <a:spcPts val="0"/>
              </a:spcBef>
              <a:spcAft>
                <a:spcPts val="0"/>
              </a:spcAft>
              <a:buNone/>
            </a:pPr>
            <a:endParaRPr sz="2400" b="1" dirty="0"/>
          </a:p>
        </p:txBody>
      </p:sp>
      <p:sp>
        <p:nvSpPr>
          <p:cNvPr id="3" name="Text Placeholder 2">
            <a:extLst>
              <a:ext uri="{FF2B5EF4-FFF2-40B4-BE49-F238E27FC236}">
                <a16:creationId xmlns:a16="http://schemas.microsoft.com/office/drawing/2014/main" id="{E04BE6DA-1028-7248-8717-46DC220379B2}"/>
              </a:ext>
            </a:extLst>
          </p:cNvPr>
          <p:cNvSpPr>
            <a:spLocks noGrp="1"/>
          </p:cNvSpPr>
          <p:nvPr>
            <p:ph type="body" idx="1"/>
          </p:nvPr>
        </p:nvSpPr>
        <p:spPr>
          <a:xfrm>
            <a:off x="311700" y="1152476"/>
            <a:ext cx="4402540" cy="572700"/>
          </a:xfrm>
        </p:spPr>
        <p:txBody>
          <a:bodyPr/>
          <a:lstStyle/>
          <a:p>
            <a:r>
              <a:rPr lang="en-US" dirty="0"/>
              <a:t>Indirect Object Pronouns</a:t>
            </a:r>
          </a:p>
          <a:p>
            <a:pPr marL="114300" indent="0">
              <a:buNone/>
            </a:pPr>
            <a:endParaRPr lang="en-US" dirty="0"/>
          </a:p>
          <a:p>
            <a:pPr marL="11430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So, why do we use indirect object pronouns with gustar and not the regular subject pronouns (yo,tú, él, nosotros, ellos, etc.)?</a:t>
            </a:r>
            <a:endParaRPr sz="2400"/>
          </a:p>
        </p:txBody>
      </p:sp>
      <p:sp>
        <p:nvSpPr>
          <p:cNvPr id="68" name="Google Shape;68;p15"/>
          <p:cNvSpPr txBox="1">
            <a:spLocks noGrp="1"/>
          </p:cNvSpPr>
          <p:nvPr>
            <p:ph type="body" idx="1"/>
          </p:nvPr>
        </p:nvSpPr>
        <p:spPr>
          <a:xfrm>
            <a:off x="311700" y="1283150"/>
            <a:ext cx="8520600" cy="1149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The object being liked is actually the subject of the sentence. The person who likes the object is an indirect object because it answers the question: To whom is it pleasing? </a:t>
            </a:r>
            <a:endParaRPr sz="2400"/>
          </a:p>
        </p:txBody>
      </p:sp>
      <p:sp>
        <p:nvSpPr>
          <p:cNvPr id="69" name="Google Shape;69;p15"/>
          <p:cNvSpPr txBox="1"/>
          <p:nvPr/>
        </p:nvSpPr>
        <p:spPr>
          <a:xfrm>
            <a:off x="371850" y="2601500"/>
            <a:ext cx="8460300" cy="13692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2400"/>
              <a:t>Me gusta viajar. </a:t>
            </a:r>
            <a:r>
              <a:rPr lang="en" sz="1800" i="1"/>
              <a:t>Traveling is pleasing to me. (I like to travel.)</a:t>
            </a:r>
            <a:endParaRPr sz="1800" i="1"/>
          </a:p>
          <a:p>
            <a:pPr marL="457200" lvl="0" indent="-317500" algn="l" rtl="0">
              <a:spcBef>
                <a:spcPts val="1000"/>
              </a:spcBef>
              <a:spcAft>
                <a:spcPts val="0"/>
              </a:spcAft>
              <a:buSzPts val="1400"/>
              <a:buChar char="➔"/>
            </a:pPr>
            <a:r>
              <a:rPr lang="en" sz="2400"/>
              <a:t>Juan le gustan los perros.</a:t>
            </a:r>
            <a:r>
              <a:rPr lang="en" sz="1800"/>
              <a:t> </a:t>
            </a:r>
            <a:r>
              <a:rPr lang="en" sz="1800" i="1"/>
              <a:t>Dogs are pleasing to Juan. (Juan likes dogs.)</a:t>
            </a:r>
            <a:endParaRPr sz="1800" i="1"/>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70" name="Google Shape;70;p15"/>
          <p:cNvSpPr txBox="1"/>
          <p:nvPr/>
        </p:nvSpPr>
        <p:spPr>
          <a:xfrm>
            <a:off x="388750" y="3971975"/>
            <a:ext cx="8443500" cy="104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a:t>So, </a:t>
            </a:r>
            <a:r>
              <a:rPr lang="en" sz="1800" b="1"/>
              <a:t>viajar</a:t>
            </a:r>
            <a:r>
              <a:rPr lang="en" sz="1800"/>
              <a:t> and </a:t>
            </a:r>
            <a:r>
              <a:rPr lang="en" sz="1800" b="1"/>
              <a:t>los perros</a:t>
            </a:r>
            <a:r>
              <a:rPr lang="en" sz="1800"/>
              <a:t> are the subjects, therefore the verb is conjugated to agree with them. </a:t>
            </a:r>
            <a:r>
              <a:rPr lang="en" sz="1800" b="1"/>
              <a:t>gusta=viajar </a:t>
            </a:r>
            <a:r>
              <a:rPr lang="en" sz="1800"/>
              <a:t>(singular) </a:t>
            </a:r>
            <a:r>
              <a:rPr lang="en" sz="1800" b="1"/>
              <a:t>gustan=los perros</a:t>
            </a:r>
            <a:r>
              <a:rPr lang="en" sz="1800"/>
              <a:t> (plural)</a:t>
            </a:r>
            <a:endParaRPr sz="1800"/>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fade">
                                      <p:cBhvr>
                                        <p:cTn id="12" dur="10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There are other verbs in Spanish that are often used in the same way as gustar. Here are the most common:</a:t>
            </a:r>
            <a:endParaRPr sz="2400"/>
          </a:p>
        </p:txBody>
      </p:sp>
      <p:sp>
        <p:nvSpPr>
          <p:cNvPr id="76" name="Google Shape;76;p16"/>
          <p:cNvSpPr txBox="1">
            <a:spLocks noGrp="1"/>
          </p:cNvSpPr>
          <p:nvPr>
            <p:ph type="body" idx="1"/>
          </p:nvPr>
        </p:nvSpPr>
        <p:spPr>
          <a:xfrm>
            <a:off x="311700" y="1284550"/>
            <a:ext cx="8520600" cy="3284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chemeClr val="dk1"/>
              </a:buClr>
              <a:buSzPts val="2400"/>
              <a:buChar char="●"/>
            </a:pPr>
            <a:r>
              <a:rPr lang="en" sz="2400" b="1">
                <a:solidFill>
                  <a:schemeClr val="dk1"/>
                </a:solidFill>
              </a:rPr>
              <a:t>Aburrir</a:t>
            </a:r>
            <a:r>
              <a:rPr lang="en" sz="2400">
                <a:solidFill>
                  <a:schemeClr val="dk1"/>
                </a:solidFill>
              </a:rPr>
              <a:t>: to bore</a:t>
            </a:r>
            <a:endParaRPr sz="2400">
              <a:solidFill>
                <a:schemeClr val="dk1"/>
              </a:solidFill>
            </a:endParaRPr>
          </a:p>
          <a:p>
            <a:pPr marL="457200" lvl="0" indent="-381000" algn="l" rtl="0">
              <a:spcBef>
                <a:spcPts val="0"/>
              </a:spcBef>
              <a:spcAft>
                <a:spcPts val="0"/>
              </a:spcAft>
              <a:buClr>
                <a:schemeClr val="dk1"/>
              </a:buClr>
              <a:buSzPts val="2400"/>
              <a:buChar char="●"/>
            </a:pPr>
            <a:r>
              <a:rPr lang="en" sz="2400" b="1">
                <a:solidFill>
                  <a:schemeClr val="dk1"/>
                </a:solidFill>
              </a:rPr>
              <a:t>Encantar</a:t>
            </a:r>
            <a:r>
              <a:rPr lang="en" sz="2400">
                <a:solidFill>
                  <a:schemeClr val="dk1"/>
                </a:solidFill>
              </a:rPr>
              <a:t>: to like very much; to love (inanimate objects)</a:t>
            </a:r>
            <a:endParaRPr sz="2400">
              <a:solidFill>
                <a:schemeClr val="dk1"/>
              </a:solidFill>
            </a:endParaRPr>
          </a:p>
          <a:p>
            <a:pPr marL="457200" lvl="0" indent="-381000" algn="l" rtl="0">
              <a:spcBef>
                <a:spcPts val="0"/>
              </a:spcBef>
              <a:spcAft>
                <a:spcPts val="0"/>
              </a:spcAft>
              <a:buClr>
                <a:schemeClr val="dk1"/>
              </a:buClr>
              <a:buSzPts val="2400"/>
              <a:buChar char="●"/>
            </a:pPr>
            <a:r>
              <a:rPr lang="en" sz="2400" b="1">
                <a:solidFill>
                  <a:schemeClr val="dk1"/>
                </a:solidFill>
              </a:rPr>
              <a:t>Faltar</a:t>
            </a:r>
            <a:r>
              <a:rPr lang="en" sz="2400">
                <a:solidFill>
                  <a:schemeClr val="dk1"/>
                </a:solidFill>
              </a:rPr>
              <a:t>: to lack; to need</a:t>
            </a:r>
            <a:endParaRPr sz="2400">
              <a:solidFill>
                <a:schemeClr val="dk1"/>
              </a:solidFill>
            </a:endParaRPr>
          </a:p>
          <a:p>
            <a:pPr marL="457200" lvl="0" indent="-381000" algn="l" rtl="0">
              <a:spcBef>
                <a:spcPts val="0"/>
              </a:spcBef>
              <a:spcAft>
                <a:spcPts val="0"/>
              </a:spcAft>
              <a:buClr>
                <a:schemeClr val="dk1"/>
              </a:buClr>
              <a:buSzPts val="2400"/>
              <a:buChar char="●"/>
            </a:pPr>
            <a:r>
              <a:rPr lang="en" sz="2400" b="1">
                <a:solidFill>
                  <a:schemeClr val="dk1"/>
                </a:solidFill>
              </a:rPr>
              <a:t>Fascinar</a:t>
            </a:r>
            <a:r>
              <a:rPr lang="en" sz="2400">
                <a:solidFill>
                  <a:schemeClr val="dk1"/>
                </a:solidFill>
              </a:rPr>
              <a:t>: to fascinate; to like very much</a:t>
            </a:r>
            <a:endParaRPr sz="2400">
              <a:solidFill>
                <a:schemeClr val="dk1"/>
              </a:solidFill>
            </a:endParaRPr>
          </a:p>
          <a:p>
            <a:pPr marL="457200" lvl="0" indent="-381000" algn="l" rtl="0">
              <a:spcBef>
                <a:spcPts val="0"/>
              </a:spcBef>
              <a:spcAft>
                <a:spcPts val="0"/>
              </a:spcAft>
              <a:buClr>
                <a:schemeClr val="dk1"/>
              </a:buClr>
              <a:buSzPts val="2400"/>
              <a:buChar char="●"/>
            </a:pPr>
            <a:r>
              <a:rPr lang="en" sz="2400" b="1">
                <a:solidFill>
                  <a:schemeClr val="dk1"/>
                </a:solidFill>
              </a:rPr>
              <a:t>Importar</a:t>
            </a:r>
            <a:r>
              <a:rPr lang="en" sz="2400">
                <a:solidFill>
                  <a:schemeClr val="dk1"/>
                </a:solidFill>
              </a:rPr>
              <a:t>: to be important to; to matter</a:t>
            </a:r>
            <a:endParaRPr sz="2400">
              <a:solidFill>
                <a:schemeClr val="dk1"/>
              </a:solidFill>
            </a:endParaRPr>
          </a:p>
          <a:p>
            <a:pPr marL="457200" lvl="0" indent="-381000" algn="l" rtl="0">
              <a:spcBef>
                <a:spcPts val="0"/>
              </a:spcBef>
              <a:spcAft>
                <a:spcPts val="0"/>
              </a:spcAft>
              <a:buClr>
                <a:schemeClr val="dk1"/>
              </a:buClr>
              <a:buSzPts val="2400"/>
              <a:buChar char="●"/>
            </a:pPr>
            <a:r>
              <a:rPr lang="en" sz="2400" b="1">
                <a:solidFill>
                  <a:schemeClr val="dk1"/>
                </a:solidFill>
              </a:rPr>
              <a:t>Interesar</a:t>
            </a:r>
            <a:r>
              <a:rPr lang="en" sz="2400">
                <a:solidFill>
                  <a:schemeClr val="dk1"/>
                </a:solidFill>
              </a:rPr>
              <a:t>: to be interesting to; to interest</a:t>
            </a:r>
            <a:endParaRPr sz="2400">
              <a:solidFill>
                <a:schemeClr val="dk1"/>
              </a:solidFill>
            </a:endParaRPr>
          </a:p>
          <a:p>
            <a:pPr marL="457200" lvl="0" indent="-381000" algn="l" rtl="0">
              <a:spcBef>
                <a:spcPts val="0"/>
              </a:spcBef>
              <a:spcAft>
                <a:spcPts val="0"/>
              </a:spcAft>
              <a:buClr>
                <a:schemeClr val="dk1"/>
              </a:buClr>
              <a:buSzPts val="2400"/>
              <a:buChar char="●"/>
            </a:pPr>
            <a:r>
              <a:rPr lang="en" sz="2400" b="1">
                <a:solidFill>
                  <a:schemeClr val="dk1"/>
                </a:solidFill>
              </a:rPr>
              <a:t>Molestar</a:t>
            </a:r>
            <a:r>
              <a:rPr lang="en" sz="2400">
                <a:solidFill>
                  <a:schemeClr val="dk1"/>
                </a:solidFill>
              </a:rPr>
              <a:t>: to bother; to annoy</a:t>
            </a:r>
            <a:endParaRPr sz="2400">
              <a:solidFill>
                <a:schemeClr val="dk1"/>
              </a:solidFill>
            </a:endParaRPr>
          </a:p>
          <a:p>
            <a:pPr marL="457200" lvl="0" indent="-381000" algn="l" rtl="0">
              <a:spcBef>
                <a:spcPts val="0"/>
              </a:spcBef>
              <a:spcAft>
                <a:spcPts val="0"/>
              </a:spcAft>
              <a:buClr>
                <a:schemeClr val="dk1"/>
              </a:buClr>
              <a:buSzPts val="2400"/>
              <a:buChar char="●"/>
            </a:pPr>
            <a:r>
              <a:rPr lang="en" sz="2400" b="1">
                <a:solidFill>
                  <a:schemeClr val="dk1"/>
                </a:solidFill>
              </a:rPr>
              <a:t>Quedar</a:t>
            </a:r>
            <a:r>
              <a:rPr lang="en" sz="2400">
                <a:solidFill>
                  <a:schemeClr val="dk1"/>
                </a:solidFill>
              </a:rPr>
              <a:t>: to be left over; to fit (clothing)</a:t>
            </a:r>
            <a:endParaRPr sz="2400">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u="sng"/>
              <a:t>¡Atención!</a:t>
            </a:r>
            <a:r>
              <a:rPr lang="en" sz="2400"/>
              <a:t> </a:t>
            </a:r>
            <a:endParaRPr sz="2400"/>
          </a:p>
          <a:p>
            <a:pPr marL="457200" lvl="0" indent="-381000" algn="l" rtl="0">
              <a:spcBef>
                <a:spcPts val="1000"/>
              </a:spcBef>
              <a:spcAft>
                <a:spcPts val="0"/>
              </a:spcAft>
              <a:buSzPts val="2400"/>
              <a:buChar char="➔"/>
            </a:pPr>
            <a:r>
              <a:rPr lang="en" sz="2400" b="1"/>
              <a:t>Faltar</a:t>
            </a:r>
            <a:r>
              <a:rPr lang="en" sz="2400"/>
              <a:t> expresses what is lacking or missing. </a:t>
            </a:r>
            <a:endParaRPr sz="2400"/>
          </a:p>
          <a:p>
            <a:pPr marL="0" lvl="0" indent="0" algn="l" rtl="0">
              <a:spcBef>
                <a:spcPts val="0"/>
              </a:spcBef>
              <a:spcAft>
                <a:spcPts val="0"/>
              </a:spcAft>
              <a:buNone/>
            </a:pPr>
            <a:r>
              <a:rPr lang="en" sz="2400"/>
              <a:t>		</a:t>
            </a:r>
            <a:r>
              <a:rPr lang="en" sz="1800" b="1"/>
              <a:t>Me falta una página.</a:t>
            </a:r>
            <a:r>
              <a:rPr lang="en" sz="1800"/>
              <a:t> </a:t>
            </a:r>
            <a:endParaRPr sz="1800"/>
          </a:p>
          <a:p>
            <a:pPr marL="457200" lvl="0" indent="457200" algn="l" rtl="0">
              <a:spcBef>
                <a:spcPts val="0"/>
              </a:spcBef>
              <a:spcAft>
                <a:spcPts val="0"/>
              </a:spcAft>
              <a:buClr>
                <a:schemeClr val="dk1"/>
              </a:buClr>
              <a:buSzPts val="1100"/>
              <a:buFont typeface="Arial"/>
              <a:buNone/>
            </a:pPr>
            <a:r>
              <a:rPr lang="en" sz="1800" i="1"/>
              <a:t>I’m missing one page. </a:t>
            </a:r>
            <a:endParaRPr sz="1800" i="1"/>
          </a:p>
          <a:p>
            <a:pPr marL="457200" lvl="0" indent="-381000" algn="l" rtl="0">
              <a:spcBef>
                <a:spcPts val="1000"/>
              </a:spcBef>
              <a:spcAft>
                <a:spcPts val="0"/>
              </a:spcAft>
              <a:buSzPts val="2400"/>
              <a:buChar char="➔"/>
            </a:pPr>
            <a:r>
              <a:rPr lang="en" sz="2400" b="1"/>
              <a:t>Quedar</a:t>
            </a:r>
            <a:r>
              <a:rPr lang="en" sz="2400"/>
              <a:t> expresses how much of something is left.</a:t>
            </a:r>
            <a:endParaRPr sz="2400"/>
          </a:p>
          <a:p>
            <a:pPr marL="0" lvl="0" indent="0" algn="l" rtl="0">
              <a:spcBef>
                <a:spcPts val="0"/>
              </a:spcBef>
              <a:spcAft>
                <a:spcPts val="0"/>
              </a:spcAft>
              <a:buNone/>
            </a:pPr>
            <a:r>
              <a:rPr lang="en" sz="2400"/>
              <a:t>		</a:t>
            </a:r>
            <a:r>
              <a:rPr lang="en" sz="1800" b="1"/>
              <a:t>Nos quedan tres pesos.</a:t>
            </a:r>
            <a:r>
              <a:rPr lang="en" sz="1800"/>
              <a:t> </a:t>
            </a:r>
            <a:endParaRPr sz="1800"/>
          </a:p>
          <a:p>
            <a:pPr marL="457200" lvl="0" indent="457200" algn="l" rtl="0">
              <a:spcBef>
                <a:spcPts val="0"/>
              </a:spcBef>
              <a:spcAft>
                <a:spcPts val="0"/>
              </a:spcAft>
              <a:buNone/>
            </a:pPr>
            <a:r>
              <a:rPr lang="en" sz="1800" i="1"/>
              <a:t>We have three pesos left.</a:t>
            </a:r>
            <a:endParaRPr sz="1800" i="1"/>
          </a:p>
          <a:p>
            <a:pPr marL="457200" lvl="0" indent="-381000" algn="l" rtl="0">
              <a:spcBef>
                <a:spcPts val="1000"/>
              </a:spcBef>
              <a:spcAft>
                <a:spcPts val="0"/>
              </a:spcAft>
              <a:buSzPts val="2400"/>
              <a:buChar char="➔"/>
            </a:pPr>
            <a:r>
              <a:rPr lang="en" sz="2400" b="1"/>
              <a:t>Quedar</a:t>
            </a:r>
            <a:r>
              <a:rPr lang="en" sz="2400"/>
              <a:t> also means </a:t>
            </a:r>
            <a:r>
              <a:rPr lang="en" sz="2400" i="1"/>
              <a:t>to fit</a:t>
            </a:r>
            <a:r>
              <a:rPr lang="en" sz="2400"/>
              <a:t>. (Used to tell how something looks (on someone)).</a:t>
            </a:r>
            <a:endParaRPr sz="2400"/>
          </a:p>
          <a:p>
            <a:pPr marL="0" lvl="0" indent="0" algn="l" rtl="0">
              <a:spcBef>
                <a:spcPts val="0"/>
              </a:spcBef>
              <a:spcAft>
                <a:spcPts val="0"/>
              </a:spcAft>
              <a:buNone/>
            </a:pPr>
            <a:r>
              <a:rPr lang="en" sz="2400"/>
              <a:t>		</a:t>
            </a:r>
            <a:r>
              <a:rPr lang="en" sz="1800" b="1"/>
              <a:t>Estos zapatos me quedan bien. </a:t>
            </a:r>
            <a:endParaRPr sz="1800" b="1"/>
          </a:p>
          <a:p>
            <a:pPr marL="0" lvl="0" indent="0" algn="l" rtl="0">
              <a:spcBef>
                <a:spcPts val="0"/>
              </a:spcBef>
              <a:spcAft>
                <a:spcPts val="0"/>
              </a:spcAft>
              <a:buNone/>
            </a:pPr>
            <a:r>
              <a:rPr lang="en" sz="1800"/>
              <a:t>		</a:t>
            </a:r>
            <a:r>
              <a:rPr lang="en" sz="1800" i="1"/>
              <a:t>These shoes fit me well. </a:t>
            </a:r>
            <a:endParaRPr sz="1800" i="1"/>
          </a:p>
          <a:p>
            <a:pPr marL="0" lvl="0" indent="0" algn="l" rtl="0">
              <a:spcBef>
                <a:spcPts val="1000"/>
              </a:spcBef>
              <a:spcAft>
                <a:spcPts val="0"/>
              </a:spcAft>
              <a:buNone/>
            </a:pPr>
            <a:r>
              <a:rPr lang="en" sz="1800"/>
              <a:t>		</a:t>
            </a:r>
            <a:r>
              <a:rPr lang="en" sz="1800" b="1"/>
              <a:t>Esa camisa te queda muy bien. </a:t>
            </a:r>
            <a:endParaRPr sz="1800" b="1"/>
          </a:p>
          <a:p>
            <a:pPr marL="0" lvl="0" indent="0" algn="l" rtl="0">
              <a:spcBef>
                <a:spcPts val="0"/>
              </a:spcBef>
              <a:spcAft>
                <a:spcPts val="0"/>
              </a:spcAft>
              <a:buNone/>
            </a:pPr>
            <a:r>
              <a:rPr lang="en" sz="1800"/>
              <a:t>		</a:t>
            </a:r>
            <a:r>
              <a:rPr lang="en" sz="1800" i="1"/>
              <a:t>That shirt looks good on you.</a:t>
            </a:r>
            <a:endParaRPr sz="1800"/>
          </a:p>
          <a:p>
            <a:pPr marL="0" lvl="0" indent="0" algn="l" rtl="0">
              <a:spcBef>
                <a:spcPts val="0"/>
              </a:spcBef>
              <a:spcAft>
                <a:spcPts val="0"/>
              </a:spcAft>
              <a:buNone/>
            </a:pP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Most commonly used verb forms of gustar and similar verbs are the third person (singular and plural). </a:t>
            </a:r>
            <a:endParaRPr sz="2400"/>
          </a:p>
          <a:p>
            <a:pPr marL="457200" lvl="0" indent="-381000" algn="l" rtl="0">
              <a:spcBef>
                <a:spcPts val="1000"/>
              </a:spcBef>
              <a:spcAft>
                <a:spcPts val="0"/>
              </a:spcAft>
              <a:buSzPts val="2400"/>
              <a:buChar char="★"/>
            </a:pPr>
            <a:r>
              <a:rPr lang="en" sz="2400"/>
              <a:t>When the object or person being liked is singular, the singular form (gusta) is used. When two or more objects or persons are being liked, the plural form (gustan) is used. </a:t>
            </a:r>
            <a:endParaRPr sz="2400"/>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pic>
        <p:nvPicPr>
          <p:cNvPr id="87" name="Google Shape;87;p18"/>
          <p:cNvPicPr preferRelativeResize="0"/>
          <p:nvPr/>
        </p:nvPicPr>
        <p:blipFill>
          <a:blip r:embed="rId3">
            <a:alphaModFix/>
          </a:blip>
          <a:stretch>
            <a:fillRect/>
          </a:stretch>
        </p:blipFill>
        <p:spPr>
          <a:xfrm>
            <a:off x="493113" y="2488200"/>
            <a:ext cx="8005375" cy="2017225"/>
          </a:xfrm>
          <a:prstGeom prst="rect">
            <a:avLst/>
          </a:prstGeom>
          <a:noFill/>
          <a:ln>
            <a:noFill/>
          </a:ln>
        </p:spPr>
      </p:pic>
      <p:sp>
        <p:nvSpPr>
          <p:cNvPr id="88" name="Google Shape;88;p18"/>
          <p:cNvSpPr txBox="1"/>
          <p:nvPr/>
        </p:nvSpPr>
        <p:spPr>
          <a:xfrm>
            <a:off x="490150" y="4607125"/>
            <a:ext cx="8028600" cy="42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t>Note: *** The verbs are conjugated normally for 3rd person, whether past or present.***</a:t>
            </a:r>
            <a:endParaRPr sz="1600"/>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Same rules as with gustar apply to the other verbs to talk about what someone likes or dislikes. </a:t>
            </a:r>
            <a:endParaRPr sz="2400"/>
          </a:p>
          <a:p>
            <a:pPr marL="914400" lvl="1" indent="-381000" algn="l" rtl="0">
              <a:spcBef>
                <a:spcPts val="0"/>
              </a:spcBef>
              <a:spcAft>
                <a:spcPts val="0"/>
              </a:spcAft>
              <a:buSzPts val="2400"/>
              <a:buChar char="○"/>
            </a:pPr>
            <a:r>
              <a:rPr lang="en" sz="2400"/>
              <a:t>Use the appropriate verb followed by an infinitive.</a:t>
            </a:r>
            <a:endParaRPr sz="2400"/>
          </a:p>
          <a:p>
            <a:pPr marL="914400" lvl="1" indent="-381000" algn="l" rtl="0">
              <a:spcBef>
                <a:spcPts val="0"/>
              </a:spcBef>
              <a:spcAft>
                <a:spcPts val="0"/>
              </a:spcAft>
              <a:buSzPts val="2400"/>
              <a:buChar char="○"/>
            </a:pPr>
            <a:r>
              <a:rPr lang="en" sz="2400"/>
              <a:t>The singular form is used even if there is more than one infinitive.</a:t>
            </a:r>
            <a:endParaRPr sz="2400"/>
          </a:p>
        </p:txBody>
      </p:sp>
      <p:sp>
        <p:nvSpPr>
          <p:cNvPr id="94" name="Google Shape;94;p19"/>
          <p:cNvSpPr txBox="1">
            <a:spLocks noGrp="1"/>
          </p:cNvSpPr>
          <p:nvPr>
            <p:ph type="body" idx="1"/>
          </p:nvPr>
        </p:nvSpPr>
        <p:spPr>
          <a:xfrm>
            <a:off x="1378500" y="2603750"/>
            <a:ext cx="8520600" cy="2422200"/>
          </a:xfrm>
          <a:prstGeom prst="rect">
            <a:avLst/>
          </a:prstGeom>
        </p:spPr>
        <p:txBody>
          <a:bodyPr spcFirstLastPara="1" wrap="square" lIns="91425" tIns="91425" rIns="91425" bIns="91425" anchor="t" anchorCtr="0">
            <a:noAutofit/>
          </a:bodyPr>
          <a:lstStyle/>
          <a:p>
            <a:pPr marL="914400" lvl="1" indent="-342900" algn="l" rtl="0">
              <a:spcBef>
                <a:spcPts val="0"/>
              </a:spcBef>
              <a:spcAft>
                <a:spcPts val="0"/>
              </a:spcAft>
              <a:buClr>
                <a:schemeClr val="dk1"/>
              </a:buClr>
              <a:buSzPts val="1800"/>
              <a:buChar char="○"/>
            </a:pPr>
            <a:r>
              <a:rPr lang="en" sz="1800" b="1">
                <a:solidFill>
                  <a:schemeClr val="dk1"/>
                </a:solidFill>
              </a:rPr>
              <a:t>Nos molesta comer</a:t>
            </a:r>
            <a:r>
              <a:rPr lang="en" sz="1800">
                <a:solidFill>
                  <a:schemeClr val="dk1"/>
                </a:solidFill>
              </a:rPr>
              <a:t> a las nueve. </a:t>
            </a:r>
            <a:endParaRPr sz="1800">
              <a:solidFill>
                <a:schemeClr val="dk1"/>
              </a:solidFill>
            </a:endParaRPr>
          </a:p>
          <a:p>
            <a:pPr marL="914400" lvl="0" indent="0" algn="l" rtl="0">
              <a:spcBef>
                <a:spcPts val="0"/>
              </a:spcBef>
              <a:spcAft>
                <a:spcPts val="0"/>
              </a:spcAft>
              <a:buClr>
                <a:srgbClr val="000000"/>
              </a:buClr>
              <a:buSzPts val="1100"/>
              <a:buFont typeface="Arial"/>
              <a:buNone/>
            </a:pPr>
            <a:r>
              <a:rPr lang="en" i="1">
                <a:solidFill>
                  <a:schemeClr val="dk1"/>
                </a:solidFill>
              </a:rPr>
              <a:t>It bothers us to eat at nine o’clock.</a:t>
            </a:r>
            <a:endParaRPr i="1">
              <a:solidFill>
                <a:schemeClr val="dk1"/>
              </a:solidFill>
            </a:endParaRPr>
          </a:p>
          <a:p>
            <a:pPr marL="914400" lvl="0" indent="0" algn="l" rtl="0">
              <a:spcBef>
                <a:spcPts val="0"/>
              </a:spcBef>
              <a:spcAft>
                <a:spcPts val="0"/>
              </a:spcAft>
              <a:buNone/>
            </a:pPr>
            <a:endParaRPr sz="1800" b="1">
              <a:solidFill>
                <a:schemeClr val="dk1"/>
              </a:solidFill>
            </a:endParaRPr>
          </a:p>
          <a:p>
            <a:pPr marL="914400" lvl="1" indent="-342900" algn="l" rtl="0">
              <a:spcBef>
                <a:spcPts val="0"/>
              </a:spcBef>
              <a:spcAft>
                <a:spcPts val="0"/>
              </a:spcAft>
              <a:buClr>
                <a:schemeClr val="dk1"/>
              </a:buClr>
              <a:buSzPts val="1800"/>
              <a:buChar char="○"/>
            </a:pPr>
            <a:r>
              <a:rPr lang="en" sz="1800" b="1">
                <a:solidFill>
                  <a:schemeClr val="dk1"/>
                </a:solidFill>
              </a:rPr>
              <a:t>Les encanta bailar</a:t>
            </a:r>
            <a:r>
              <a:rPr lang="en" sz="1800">
                <a:solidFill>
                  <a:schemeClr val="dk1"/>
                </a:solidFill>
              </a:rPr>
              <a:t> y </a:t>
            </a:r>
            <a:r>
              <a:rPr lang="en" sz="1800" b="1">
                <a:solidFill>
                  <a:schemeClr val="dk1"/>
                </a:solidFill>
              </a:rPr>
              <a:t>cantar</a:t>
            </a:r>
            <a:r>
              <a:rPr lang="en" sz="1800">
                <a:solidFill>
                  <a:schemeClr val="dk1"/>
                </a:solidFill>
              </a:rPr>
              <a:t> en las fiestas. </a:t>
            </a:r>
            <a:endParaRPr sz="1800">
              <a:solidFill>
                <a:schemeClr val="dk1"/>
              </a:solidFill>
            </a:endParaRPr>
          </a:p>
          <a:p>
            <a:pPr marL="914400" lvl="0" indent="0" algn="l" rtl="0">
              <a:spcBef>
                <a:spcPts val="0"/>
              </a:spcBef>
              <a:spcAft>
                <a:spcPts val="0"/>
              </a:spcAft>
              <a:buNone/>
            </a:pPr>
            <a:r>
              <a:rPr lang="en" sz="1800" i="1">
                <a:solidFill>
                  <a:schemeClr val="dk1"/>
                </a:solidFill>
              </a:rPr>
              <a:t>They love to dance and sing at parties.</a:t>
            </a:r>
            <a:endParaRPr sz="1800" i="1">
              <a:solidFill>
                <a:schemeClr val="dk1"/>
              </a:solidFill>
            </a:endParaRPr>
          </a:p>
          <a:p>
            <a:pPr marL="0" lvl="0" indent="0" algn="l" rtl="0">
              <a:spcBef>
                <a:spcPts val="10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212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As you’ve learned, the construction </a:t>
            </a:r>
            <a:endParaRPr sz="2400" dirty="0"/>
          </a:p>
          <a:p>
            <a:pPr marL="0" lvl="0" indent="0" algn="l" rtl="0">
              <a:spcBef>
                <a:spcPts val="0"/>
              </a:spcBef>
              <a:spcAft>
                <a:spcPts val="0"/>
              </a:spcAft>
              <a:buNone/>
            </a:pPr>
            <a:r>
              <a:rPr lang="en" sz="2400" b="1" dirty="0"/>
              <a:t>a +</a:t>
            </a:r>
            <a:r>
              <a:rPr lang="en" sz="2400" dirty="0"/>
              <a:t> [</a:t>
            </a:r>
            <a:r>
              <a:rPr lang="en" sz="2400" i="1" dirty="0"/>
              <a:t>pronoun</a:t>
            </a:r>
            <a:r>
              <a:rPr lang="en" sz="2400" dirty="0"/>
              <a:t>] (</a:t>
            </a:r>
            <a:r>
              <a:rPr lang="en" sz="2400" b="1" dirty="0"/>
              <a:t>a </a:t>
            </a:r>
            <a:r>
              <a:rPr lang="en" sz="2400" b="1" dirty="0" err="1"/>
              <a:t>mí</a:t>
            </a:r>
            <a:r>
              <a:rPr lang="en" sz="2400" b="1" dirty="0"/>
              <a:t>, a </a:t>
            </a:r>
            <a:r>
              <a:rPr lang="en" sz="2400" b="1" dirty="0" err="1"/>
              <a:t>ti</a:t>
            </a:r>
            <a:r>
              <a:rPr lang="en" sz="2400" b="1" dirty="0"/>
              <a:t>, a </a:t>
            </a:r>
            <a:r>
              <a:rPr lang="en" sz="2400" b="1" dirty="0" err="1"/>
              <a:t>usted</a:t>
            </a:r>
            <a:r>
              <a:rPr lang="en" sz="2400" b="1" dirty="0"/>
              <a:t>, a </a:t>
            </a:r>
            <a:r>
              <a:rPr lang="en" sz="2400" b="1" dirty="0" err="1"/>
              <a:t>él</a:t>
            </a:r>
            <a:r>
              <a:rPr lang="en" sz="2400" b="1" dirty="0"/>
              <a:t>, etc.</a:t>
            </a:r>
            <a:r>
              <a:rPr lang="en" sz="2400" dirty="0"/>
              <a:t>) is used to clarify or to emphasize who is pleased, bored, etc. The construction </a:t>
            </a:r>
            <a:r>
              <a:rPr lang="en" sz="2400" b="1" dirty="0"/>
              <a:t>a +</a:t>
            </a:r>
            <a:r>
              <a:rPr lang="en" sz="2400" dirty="0"/>
              <a:t> [</a:t>
            </a:r>
            <a:r>
              <a:rPr lang="en" sz="2400" i="1" dirty="0"/>
              <a:t>noun</a:t>
            </a:r>
            <a:r>
              <a:rPr lang="en" sz="2400" dirty="0"/>
              <a:t>] can also be used before the indirect object pronoun to clarify or to emphasize who is pleased.</a:t>
            </a:r>
            <a:endParaRPr sz="2400" dirty="0"/>
          </a:p>
        </p:txBody>
      </p:sp>
      <p:pic>
        <p:nvPicPr>
          <p:cNvPr id="100" name="Google Shape;100;p20"/>
          <p:cNvPicPr preferRelativeResize="0"/>
          <p:nvPr/>
        </p:nvPicPr>
        <p:blipFill>
          <a:blip r:embed="rId3">
            <a:alphaModFix/>
          </a:blip>
          <a:stretch>
            <a:fillRect/>
          </a:stretch>
        </p:blipFill>
        <p:spPr>
          <a:xfrm>
            <a:off x="195500" y="2800350"/>
            <a:ext cx="8957076" cy="10367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2126700"/>
          </a:xfrm>
          <a:prstGeom prst="rect">
            <a:avLst/>
          </a:prstGeom>
        </p:spPr>
        <p:txBody>
          <a:bodyPr spcFirstLastPara="1" wrap="square" lIns="91425" tIns="91425" rIns="91425" bIns="91425" anchor="t" anchorCtr="0">
            <a:noAutofit/>
          </a:bodyPr>
          <a:lstStyle/>
          <a:p>
            <a:pPr marL="0" lvl="0" indent="457200" algn="l" rtl="0">
              <a:spcBef>
                <a:spcPts val="0"/>
              </a:spcBef>
              <a:spcAft>
                <a:spcPts val="0"/>
              </a:spcAft>
              <a:buNone/>
            </a:pPr>
            <a:r>
              <a:rPr lang="en"/>
              <a:t>¡Atención! </a:t>
            </a:r>
            <a:endParaRPr/>
          </a:p>
          <a:p>
            <a:pPr marL="0" lvl="0" indent="0" algn="l" rtl="0">
              <a:spcBef>
                <a:spcPts val="0"/>
              </a:spcBef>
              <a:spcAft>
                <a:spcPts val="0"/>
              </a:spcAft>
              <a:buNone/>
            </a:pPr>
            <a:r>
              <a:rPr lang="en"/>
              <a:t>The pronoun, </a:t>
            </a:r>
            <a:r>
              <a:rPr lang="en" b="1"/>
              <a:t>mí</a:t>
            </a:r>
            <a:r>
              <a:rPr lang="en"/>
              <a:t> (</a:t>
            </a:r>
            <a:r>
              <a:rPr lang="en" i="1"/>
              <a:t>me</a:t>
            </a:r>
            <a:r>
              <a:rPr lang="en"/>
              <a:t>) has an accent mark to distinguish it from the possessive adjective </a:t>
            </a:r>
            <a:r>
              <a:rPr lang="en" b="1"/>
              <a:t>mi</a:t>
            </a:r>
            <a:r>
              <a:rPr lang="en"/>
              <a:t> (</a:t>
            </a:r>
            <a:r>
              <a:rPr lang="en" i="1"/>
              <a:t>my</a:t>
            </a:r>
            <a:r>
              <a:rPr lang="en"/>
              <a:t>).</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619</Words>
  <Application>Microsoft Macintosh PowerPoint</Application>
  <PresentationFormat>On-screen Show (16:9)</PresentationFormat>
  <Paragraphs>50</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Verbs like gustar</vt:lpstr>
      <vt:lpstr>Gustar: to be pleasing to (someone)</vt:lpstr>
      <vt:lpstr>So, why do we use indirect object pronouns with gustar and not the regular subject pronouns (yo,tú, él, nosotros, ellos, etc.)?</vt:lpstr>
      <vt:lpstr>There are other verbs in Spanish that are often used in the same way as gustar. Here are the most common:</vt:lpstr>
      <vt:lpstr>¡Atención!  Faltar expresses what is lacking or missing.    Me falta una página.  I’m missing one page.  Quedar expresses how much of something is left.   Nos quedan tres pesos.  We have three pesos left. Quedar also means to fit. (Used to tell how something looks (on someone)).   Estos zapatos me quedan bien.    These shoes fit me well.    Esa camisa te queda muy bien.    That shirt looks good on you. </vt:lpstr>
      <vt:lpstr>Most commonly used verb forms of gustar and similar verbs are the third person (singular and plural).  When the object or person being liked is singular, the singular form (gusta) is used. When two or more objects or persons are being liked, the plural form (gustan) is used.   </vt:lpstr>
      <vt:lpstr>Same rules as with gustar apply to the other verbs to talk about what someone likes or dislikes.  Use the appropriate verb followed by an infinitive. The singular form is used even if there is more than one infinitive.</vt:lpstr>
      <vt:lpstr>As you’ve learned, the construction  a + [pronoun] (a mí, a ti, a usted, a él, etc.) is used to clarify or to emphasize who is pleased, bored, etc. The construction a + [noun] can also be used before the indirect object pronoun to clarify or to emphasize who is pleased.</vt:lpstr>
      <vt:lpstr>¡Atención!  The pronoun, mí (me) has an accent mark to distinguish it from the possessive adjective mi (my).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Verbs like gustar</dc:title>
  <cp:lastModifiedBy>Samantha Muller</cp:lastModifiedBy>
  <cp:revision>1</cp:revision>
  <dcterms:modified xsi:type="dcterms:W3CDTF">2020-07-16T12:16:51Z</dcterms:modified>
</cp:coreProperties>
</file>